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9"/>
  </p:notesMasterIdLst>
  <p:handoutMasterIdLst>
    <p:handoutMasterId r:id="rId20"/>
  </p:handoutMasterIdLst>
  <p:sldIdLst>
    <p:sldId id="256" r:id="rId2"/>
    <p:sldId id="257" r:id="rId3"/>
    <p:sldId id="258" r:id="rId4"/>
    <p:sldId id="270" r:id="rId5"/>
    <p:sldId id="259" r:id="rId6"/>
    <p:sldId id="272" r:id="rId7"/>
    <p:sldId id="271" r:id="rId8"/>
    <p:sldId id="265" r:id="rId9"/>
    <p:sldId id="261" r:id="rId10"/>
    <p:sldId id="262" r:id="rId11"/>
    <p:sldId id="266" r:id="rId12"/>
    <p:sldId id="267" r:id="rId13"/>
    <p:sldId id="268" r:id="rId14"/>
    <p:sldId id="269" r:id="rId15"/>
    <p:sldId id="263" r:id="rId16"/>
    <p:sldId id="264"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85" d="100"/>
          <a:sy n="85" d="100"/>
        </p:scale>
        <p:origin x="-714" y="-4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C99F8CA-694C-4841-926A-138C273EAA3A}" type="datetimeFigureOut">
              <a:rPr lang="en-US" smtClean="0"/>
              <a:pPr/>
              <a:t>1/12/2012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D9FDE14-729A-C941-9C08-89FB2DC2F692}" type="slidenum">
              <a:rPr lang="en-US" smtClean="0"/>
              <a:pPr/>
              <a:t>‹#›</a:t>
            </a:fld>
            <a:endParaRPr lang="en-US"/>
          </a:p>
        </p:txBody>
      </p:sp>
    </p:spTree>
    <p:extLst>
      <p:ext uri="{BB962C8B-B14F-4D97-AF65-F5344CB8AC3E}">
        <p14:creationId xmlns:p14="http://schemas.microsoft.com/office/powerpoint/2010/main" xmlns="" val="20741096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E4F9DF-F043-5C42-A9BD-0F286FB4E3EB}" type="datetimeFigureOut">
              <a:rPr lang="en-US" smtClean="0"/>
              <a:pPr/>
              <a:t>1/12/2012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554F44-881E-9341-9CA5-5A32EE317268}" type="slidenum">
              <a:rPr lang="en-US" smtClean="0"/>
              <a:pPr/>
              <a:t>‹#›</a:t>
            </a:fld>
            <a:endParaRPr lang="en-US"/>
          </a:p>
        </p:txBody>
      </p:sp>
    </p:spTree>
    <p:extLst>
      <p:ext uri="{BB962C8B-B14F-4D97-AF65-F5344CB8AC3E}">
        <p14:creationId xmlns:p14="http://schemas.microsoft.com/office/powerpoint/2010/main" xmlns="" val="59216315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E421635-757F-1347-9FC4-12FE2666672A}" type="datetime4">
              <a:rPr lang="en-US" smtClean="0"/>
              <a:pPr/>
              <a:t>January 12, 2012</a:t>
            </a:fld>
            <a:endParaRPr lang="en-US"/>
          </a:p>
        </p:txBody>
      </p:sp>
      <p:sp>
        <p:nvSpPr>
          <p:cNvPr id="5" name="Footer Placeholder 4"/>
          <p:cNvSpPr>
            <a:spLocks noGrp="1"/>
          </p:cNvSpPr>
          <p:nvPr>
            <p:ph type="ftr" sz="quarter" idx="11"/>
          </p:nvPr>
        </p:nvSpPr>
        <p:spPr/>
        <p:txBody>
          <a:bodyPr/>
          <a:lstStyle/>
          <a:p>
            <a:r>
              <a:rPr lang="en-US" smtClean="0"/>
              <a:t>Rosselli (2012)</a:t>
            </a:r>
            <a:endParaRPr lang="en-US"/>
          </a:p>
        </p:txBody>
      </p:sp>
      <p:sp>
        <p:nvSpPr>
          <p:cNvPr id="6" name="Slide Number Placeholder 5"/>
          <p:cNvSpPr>
            <a:spLocks noGrp="1"/>
          </p:cNvSpPr>
          <p:nvPr>
            <p:ph type="sldNum" sz="quarter" idx="12"/>
          </p:nvPr>
        </p:nvSpPr>
        <p:spPr/>
        <p:txBody>
          <a:bodyPr>
            <a:normAutofit/>
          </a:bodyPr>
          <a:lstStyle/>
          <a:p>
            <a:fld id="{1D72EBF8-7CF5-44B7-B2BF-E22DE4D070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21E8D1-3223-8749-B4A7-45FE14B94FAF}" type="datetime4">
              <a:rPr lang="en-US" smtClean="0"/>
              <a:pPr/>
              <a:t>January 12, 2012</a:t>
            </a:fld>
            <a:endParaRPr lang="en-US"/>
          </a:p>
        </p:txBody>
      </p:sp>
      <p:sp>
        <p:nvSpPr>
          <p:cNvPr id="5" name="Footer Placeholder 4"/>
          <p:cNvSpPr>
            <a:spLocks noGrp="1"/>
          </p:cNvSpPr>
          <p:nvPr>
            <p:ph type="ftr" sz="quarter" idx="11"/>
          </p:nvPr>
        </p:nvSpPr>
        <p:spPr/>
        <p:txBody>
          <a:bodyPr/>
          <a:lstStyle/>
          <a:p>
            <a:r>
              <a:rPr lang="en-US" smtClean="0"/>
              <a:t>Rosselli (2012)</a:t>
            </a:r>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userDrawn="1"/>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userDrawn="1"/>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userDrawn="1"/>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userDrawn="1"/>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5240D1-A00E-5541-8D4C-616985B115BA}" type="datetime4">
              <a:rPr lang="en-US" smtClean="0"/>
              <a:pPr/>
              <a:t>January 12, 2012</a:t>
            </a:fld>
            <a:endParaRPr lang="en-US"/>
          </a:p>
        </p:txBody>
      </p:sp>
      <p:sp>
        <p:nvSpPr>
          <p:cNvPr id="5" name="Footer Placeholder 4"/>
          <p:cNvSpPr>
            <a:spLocks noGrp="1"/>
          </p:cNvSpPr>
          <p:nvPr>
            <p:ph type="ftr" sz="quarter" idx="11"/>
          </p:nvPr>
        </p:nvSpPr>
        <p:spPr/>
        <p:txBody>
          <a:bodyPr/>
          <a:lstStyle/>
          <a:p>
            <a:r>
              <a:rPr lang="en-US" smtClean="0"/>
              <a:t>Rosselli (2012)</a:t>
            </a:r>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3A69563-BA87-8447-9E38-19907122289C}" type="datetime4">
              <a:rPr lang="en-US" smtClean="0"/>
              <a:pPr/>
              <a:t>January 12, 2012</a:t>
            </a:fld>
            <a:endParaRPr lang="en-US"/>
          </a:p>
        </p:txBody>
      </p:sp>
      <p:sp>
        <p:nvSpPr>
          <p:cNvPr id="5" name="Footer Placeholder 4"/>
          <p:cNvSpPr>
            <a:spLocks noGrp="1"/>
          </p:cNvSpPr>
          <p:nvPr>
            <p:ph type="ftr" sz="quarter" idx="11"/>
          </p:nvPr>
        </p:nvSpPr>
        <p:spPr/>
        <p:txBody>
          <a:bodyPr/>
          <a:lstStyle/>
          <a:p>
            <a:r>
              <a:rPr lang="en-US" smtClean="0"/>
              <a:t>Rosselli (2012)</a:t>
            </a:r>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7F7E918-C18A-5D4C-9354-9BDBF232AD76}" type="datetime4">
              <a:rPr lang="en-US" smtClean="0"/>
              <a:pPr/>
              <a:t>January 12, 2012</a:t>
            </a:fld>
            <a:endParaRPr lang="en-US"/>
          </a:p>
        </p:txBody>
      </p:sp>
      <p:sp>
        <p:nvSpPr>
          <p:cNvPr id="5" name="Footer Placeholder 4"/>
          <p:cNvSpPr>
            <a:spLocks noGrp="1"/>
          </p:cNvSpPr>
          <p:nvPr>
            <p:ph type="ftr" sz="quarter" idx="11"/>
          </p:nvPr>
        </p:nvSpPr>
        <p:spPr/>
        <p:txBody>
          <a:bodyPr/>
          <a:lstStyle/>
          <a:p>
            <a:r>
              <a:rPr lang="en-US" smtClean="0"/>
              <a:t>Rosselli (2012)</a:t>
            </a:r>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B80C9ED-B4C5-994F-9E82-9E394565F013}" type="datetime4">
              <a:rPr lang="en-US" smtClean="0"/>
              <a:pPr/>
              <a:t>January 12, 2012</a:t>
            </a:fld>
            <a:endParaRPr lang="en-US"/>
          </a:p>
        </p:txBody>
      </p:sp>
      <p:sp>
        <p:nvSpPr>
          <p:cNvPr id="6" name="Footer Placeholder 5"/>
          <p:cNvSpPr>
            <a:spLocks noGrp="1"/>
          </p:cNvSpPr>
          <p:nvPr>
            <p:ph type="ftr" sz="quarter" idx="11"/>
          </p:nvPr>
        </p:nvSpPr>
        <p:spPr/>
        <p:txBody>
          <a:bodyPr/>
          <a:lstStyle/>
          <a:p>
            <a:r>
              <a:rPr lang="en-US" smtClean="0"/>
              <a:t>Rosselli (2012)</a:t>
            </a:r>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0304C481-4662-DC47-9171-43AEDBB0804D}" type="datetime4">
              <a:rPr lang="en-US" smtClean="0"/>
              <a:pPr/>
              <a:t>January 12, 2012</a:t>
            </a:fld>
            <a:endParaRPr lang="en-US"/>
          </a:p>
        </p:txBody>
      </p:sp>
      <p:sp>
        <p:nvSpPr>
          <p:cNvPr id="8" name="Footer Placeholder 7"/>
          <p:cNvSpPr>
            <a:spLocks noGrp="1"/>
          </p:cNvSpPr>
          <p:nvPr>
            <p:ph type="ftr" sz="quarter" idx="11"/>
          </p:nvPr>
        </p:nvSpPr>
        <p:spPr/>
        <p:txBody>
          <a:bodyPr/>
          <a:lstStyle/>
          <a:p>
            <a:r>
              <a:rPr lang="en-US" smtClean="0"/>
              <a:t>Rosselli (2012)</a:t>
            </a:r>
            <a:endParaRPr lang="en-US"/>
          </a:p>
        </p:txBody>
      </p:sp>
      <p:sp>
        <p:nvSpPr>
          <p:cNvPr id="9" name="Slide Number Placeholder 8"/>
          <p:cNvSpPr>
            <a:spLocks noGrp="1"/>
          </p:cNvSpPr>
          <p:nvPr>
            <p:ph type="sldNum" sz="quarter" idx="12"/>
          </p:nvPr>
        </p:nvSpPr>
        <p:spPr/>
        <p:txBody>
          <a:bodyPr/>
          <a:lstStyle/>
          <a:p>
            <a:fld id="{1D72EBF8-7CF5-44B7-B2BF-E22DE4D0703D}" type="slidenum">
              <a:rPr lang="en-US" smtClean="0"/>
              <a:pPr/>
              <a:t>‹#›</a:t>
            </a:fld>
            <a:endParaRPr lang="en-US"/>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E732A17F-46CE-FC43-AA4C-55DAC46C549F}" type="datetime4">
              <a:rPr lang="en-US" smtClean="0"/>
              <a:pPr/>
              <a:t>January 12, 2012</a:t>
            </a:fld>
            <a:endParaRPr lang="en-US"/>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59572B8-F2F1-5E41-AA78-C860DA680279}" type="datetime4">
              <a:rPr lang="en-US" smtClean="0"/>
              <a:pPr/>
              <a:t>January 12, 2012</a:t>
            </a:fld>
            <a:endParaRPr lang="en-US"/>
          </a:p>
        </p:txBody>
      </p:sp>
      <p:sp>
        <p:nvSpPr>
          <p:cNvPr id="3" name="Footer Placeholder 2"/>
          <p:cNvSpPr>
            <a:spLocks noGrp="1"/>
          </p:cNvSpPr>
          <p:nvPr>
            <p:ph type="ftr" sz="quarter" idx="11"/>
          </p:nvPr>
        </p:nvSpPr>
        <p:spPr/>
        <p:txBody>
          <a:bodyPr/>
          <a:lstStyle/>
          <a:p>
            <a:r>
              <a:rPr lang="en-US" smtClean="0"/>
              <a:t>Rosselli (2012)</a:t>
            </a:r>
            <a:endParaRPr lang="en-US"/>
          </a:p>
        </p:txBody>
      </p:sp>
      <p:sp>
        <p:nvSpPr>
          <p:cNvPr id="4" name="Slide Number Placeholder 3"/>
          <p:cNvSpPr>
            <a:spLocks noGrp="1"/>
          </p:cNvSpPr>
          <p:nvPr>
            <p:ph type="sldNum" sz="quarter" idx="12"/>
          </p:nvPr>
        </p:nvSpPr>
        <p:spPr/>
        <p:txBody>
          <a:bodyPr/>
          <a:lstStyle/>
          <a:p>
            <a:fld id="{1D72EBF8-7CF5-44B7-B2BF-E22DE4D070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7D8E86E-9CE9-1841-B4C6-CADE251C7310}" type="datetime4">
              <a:rPr lang="en-US" smtClean="0"/>
              <a:pPr/>
              <a:t>January 12, 2012</a:t>
            </a:fld>
            <a:endParaRPr lang="en-US"/>
          </a:p>
        </p:txBody>
      </p:sp>
      <p:sp>
        <p:nvSpPr>
          <p:cNvPr id="6" name="Footer Placeholder 5"/>
          <p:cNvSpPr>
            <a:spLocks noGrp="1"/>
          </p:cNvSpPr>
          <p:nvPr>
            <p:ph type="ftr" sz="quarter" idx="11"/>
          </p:nvPr>
        </p:nvSpPr>
        <p:spPr/>
        <p:txBody>
          <a:bodyPr/>
          <a:lstStyle/>
          <a:p>
            <a:r>
              <a:rPr lang="en-US" smtClean="0"/>
              <a:t>Rosselli (2012)</a:t>
            </a:r>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EC6D802-F404-2649-85EE-1330A4F9DB22}" type="datetime4">
              <a:rPr lang="en-US" smtClean="0"/>
              <a:pPr/>
              <a:t>January 12, 2012</a:t>
            </a:fld>
            <a:endParaRPr lang="en-US"/>
          </a:p>
        </p:txBody>
      </p:sp>
      <p:sp>
        <p:nvSpPr>
          <p:cNvPr id="6" name="Footer Placeholder 5"/>
          <p:cNvSpPr>
            <a:spLocks noGrp="1"/>
          </p:cNvSpPr>
          <p:nvPr>
            <p:ph type="ftr" sz="quarter" idx="11"/>
          </p:nvPr>
        </p:nvSpPr>
        <p:spPr/>
        <p:txBody>
          <a:bodyPr/>
          <a:lstStyle/>
          <a:p>
            <a:r>
              <a:rPr lang="en-US" smtClean="0"/>
              <a:t>Rosselli (2012)</a:t>
            </a:r>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cstate="print">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2D90197F-324B-5248-AA13-135F960BA9BD}" type="datetime4">
              <a:rPr lang="en-US" smtClean="0"/>
              <a:pPr/>
              <a:t>January 12, 2012</a:t>
            </a:fld>
            <a:endParaRPr lang="en-US" dirty="0" err="1"/>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r>
              <a:rPr lang="en-US" smtClean="0"/>
              <a:t>Rosselli (2012)</a:t>
            </a:r>
            <a:endParaRPr lang="en-US" dirty="0"/>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1D72EBF8-7CF5-44B7-B2BF-E22DE4D0703D}"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Assessment systems for TSPC Accreditation</a:t>
            </a:r>
            <a:endParaRPr lang="en-US" dirty="0"/>
          </a:p>
        </p:txBody>
      </p:sp>
      <p:sp>
        <p:nvSpPr>
          <p:cNvPr id="3" name="Subtitle 2"/>
          <p:cNvSpPr>
            <a:spLocks noGrp="1"/>
          </p:cNvSpPr>
          <p:nvPr>
            <p:ph type="subTitle" idx="1"/>
          </p:nvPr>
        </p:nvSpPr>
        <p:spPr>
          <a:xfrm>
            <a:off x="3854879" y="3203574"/>
            <a:ext cx="4603321" cy="1825625"/>
          </a:xfrm>
        </p:spPr>
        <p:txBody>
          <a:bodyPr/>
          <a:lstStyle/>
          <a:p>
            <a:endParaRPr lang="en-US" dirty="0" smtClean="0"/>
          </a:p>
          <a:p>
            <a:r>
              <a:rPr lang="en-US" dirty="0" smtClean="0"/>
              <a:t>Assessment and Work Sample Conference</a:t>
            </a:r>
          </a:p>
          <a:p>
            <a:r>
              <a:rPr lang="en-US" dirty="0" smtClean="0"/>
              <a:t>January 13, 2012</a:t>
            </a:r>
          </a:p>
          <a:p>
            <a:r>
              <a:rPr lang="en-US" dirty="0" smtClean="0"/>
              <a:t>Hilda Rosselli, Western </a:t>
            </a:r>
            <a:r>
              <a:rPr lang="en-US" dirty="0"/>
              <a:t>O</a:t>
            </a:r>
            <a:r>
              <a:rPr lang="en-US" dirty="0" smtClean="0"/>
              <a:t>regon University</a:t>
            </a:r>
            <a:endParaRPr lang="en-US" dirty="0"/>
          </a:p>
        </p:txBody>
      </p:sp>
    </p:spTree>
    <p:extLst>
      <p:ext uri="{BB962C8B-B14F-4D97-AF65-F5344CB8AC3E}">
        <p14:creationId xmlns:p14="http://schemas.microsoft.com/office/powerpoint/2010/main" xmlns="" val="16113584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MAKE IT HAPPEN</a:t>
            </a:r>
            <a:endParaRPr lang="en-US" dirty="0"/>
          </a:p>
        </p:txBody>
      </p:sp>
      <p:sp>
        <p:nvSpPr>
          <p:cNvPr id="3" name="Content Placeholder 2"/>
          <p:cNvSpPr>
            <a:spLocks noGrp="1"/>
          </p:cNvSpPr>
          <p:nvPr>
            <p:ph idx="1"/>
          </p:nvPr>
        </p:nvSpPr>
        <p:spPr>
          <a:xfrm>
            <a:off x="385489" y="1600201"/>
            <a:ext cx="8344678" cy="3733800"/>
          </a:xfrm>
        </p:spPr>
        <p:txBody>
          <a:bodyPr>
            <a:normAutofit fontScale="92500" lnSpcReduction="20000"/>
          </a:bodyPr>
          <a:lstStyle/>
          <a:p>
            <a:r>
              <a:rPr lang="en-US" sz="2600" dirty="0"/>
              <a:t>Tie </a:t>
            </a:r>
            <a:r>
              <a:rPr lang="en-US" sz="2600" dirty="0" smtClean="0"/>
              <a:t>your curriculum </a:t>
            </a:r>
            <a:r>
              <a:rPr lang="en-US" sz="2600" dirty="0"/>
              <a:t>proposal process to data to study </a:t>
            </a:r>
            <a:r>
              <a:rPr lang="en-US" sz="2600" dirty="0" smtClean="0"/>
              <a:t>impact</a:t>
            </a:r>
            <a:endParaRPr lang="en-US" sz="2600" dirty="0" smtClean="0">
              <a:latin typeface="Calisto MT" charset="0"/>
              <a:ea typeface="ＭＳ Ｐゴシック" charset="0"/>
              <a:cs typeface="ＭＳ Ｐゴシック" charset="0"/>
            </a:endParaRPr>
          </a:p>
          <a:p>
            <a:r>
              <a:rPr lang="en-US" sz="2600" dirty="0" smtClean="0">
                <a:ea typeface="ＭＳ Ｐゴシック" charset="0"/>
                <a:cs typeface="ＭＳ Ｐゴシック" charset="0"/>
              </a:rPr>
              <a:t>Share </a:t>
            </a:r>
            <a:r>
              <a:rPr lang="en-US" sz="2600" dirty="0">
                <a:ea typeface="ＭＳ Ｐゴシック" charset="0"/>
                <a:cs typeface="ＭＳ Ｐゴシック" charset="0"/>
              </a:rPr>
              <a:t>the importance of priority with Provost &amp; President (will likely appreciate how this aligns with NWCCU expectations</a:t>
            </a:r>
            <a:r>
              <a:rPr lang="en-US" sz="2600" dirty="0" smtClean="0">
                <a:ea typeface="ＭＳ Ｐゴシック" charset="0"/>
                <a:cs typeface="ＭＳ Ｐゴシック" charset="0"/>
              </a:rPr>
              <a:t>)</a:t>
            </a:r>
            <a:endParaRPr lang="en-US" sz="2600" dirty="0" smtClean="0"/>
          </a:p>
          <a:p>
            <a:r>
              <a:rPr lang="en-US" sz="2600" dirty="0" smtClean="0"/>
              <a:t>Focus </a:t>
            </a:r>
            <a:r>
              <a:rPr lang="en-US" sz="2600" dirty="0"/>
              <a:t>on just a few key assessments that can be used consistently allowing academic freedom to still </a:t>
            </a:r>
            <a:r>
              <a:rPr lang="en-US" sz="2600" dirty="0" smtClean="0"/>
              <a:t>exist</a:t>
            </a:r>
          </a:p>
          <a:p>
            <a:r>
              <a:rPr lang="en-US" sz="2600" dirty="0"/>
              <a:t>Provide systematic orientations to faculty, staff, supervisors</a:t>
            </a:r>
          </a:p>
          <a:p>
            <a:r>
              <a:rPr lang="en-US" sz="2600" dirty="0"/>
              <a:t>Disaggregate data by program or delivery model to examine for program </a:t>
            </a:r>
            <a:r>
              <a:rPr lang="en-US" sz="2600" dirty="0" smtClean="0"/>
              <a:t>fidelity</a:t>
            </a:r>
            <a:endParaRPr lang="en-US" sz="2600" dirty="0"/>
          </a:p>
          <a:p>
            <a:r>
              <a:rPr lang="en-US" sz="2600" dirty="0"/>
              <a:t>Balance indirect with direct assessments that have external validity (PRAXIS, ACT/SAT, state survey of employer satisfaction</a:t>
            </a:r>
            <a:r>
              <a:rPr lang="en-US" sz="2600" dirty="0" smtClean="0"/>
              <a:t>)</a:t>
            </a:r>
          </a:p>
          <a:p>
            <a:endParaRPr lang="en-US" dirty="0"/>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10</a:t>
            </a:fld>
            <a:endParaRPr lang="en-US"/>
          </a:p>
        </p:txBody>
      </p:sp>
    </p:spTree>
    <p:extLst>
      <p:ext uri="{BB962C8B-B14F-4D97-AF65-F5344CB8AC3E}">
        <p14:creationId xmlns:p14="http://schemas.microsoft.com/office/powerpoint/2010/main" xmlns="" val="2431821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sz="half" idx="4294967295"/>
          </p:nvPr>
        </p:nvSpPr>
        <p:spPr>
          <a:xfrm>
            <a:off x="228600" y="1417638"/>
            <a:ext cx="4572000" cy="3657600"/>
          </a:xfrm>
          <a:prstGeom prst="rect">
            <a:avLst/>
          </a:prstGeom>
        </p:spPr>
        <p:txBody>
          <a:bodyPr>
            <a:normAutofit lnSpcReduction="10000"/>
          </a:bodyPr>
          <a:lstStyle/>
          <a:p>
            <a:pPr lvl="1" eaLnBrk="1" hangingPunct="1">
              <a:buFont typeface="Wingdings" charset="0"/>
              <a:buNone/>
            </a:pPr>
            <a:r>
              <a:rPr lang="en-US" sz="2400" dirty="0">
                <a:ea typeface="ＭＳ Ｐゴシック" charset="0"/>
              </a:rPr>
              <a:t>DIRECT</a:t>
            </a:r>
          </a:p>
          <a:p>
            <a:pPr lvl="1" eaLnBrk="1" hangingPunct="1">
              <a:buFont typeface="Wingdings" charset="0"/>
              <a:buNone/>
            </a:pPr>
            <a:endParaRPr lang="en-US" sz="900" dirty="0">
              <a:ea typeface="ＭＳ Ｐゴシック" charset="0"/>
            </a:endParaRPr>
          </a:p>
          <a:p>
            <a:pPr lvl="1" eaLnBrk="1" hangingPunct="1"/>
            <a:r>
              <a:rPr lang="en-US" sz="2400" dirty="0">
                <a:ea typeface="ＭＳ Ｐゴシック" charset="0"/>
              </a:rPr>
              <a:t>Teacher Work Samples</a:t>
            </a:r>
          </a:p>
          <a:p>
            <a:pPr lvl="1" eaLnBrk="1" hangingPunct="1"/>
            <a:r>
              <a:rPr lang="en-US" sz="2400" dirty="0">
                <a:ea typeface="ＭＳ Ｐゴシック" charset="0"/>
              </a:rPr>
              <a:t>Professional Projects</a:t>
            </a:r>
          </a:p>
          <a:p>
            <a:pPr lvl="1" eaLnBrk="1" hangingPunct="1"/>
            <a:r>
              <a:rPr lang="en-US" sz="2400" dirty="0">
                <a:ea typeface="ＭＳ Ｐゴシック" charset="0"/>
              </a:rPr>
              <a:t>Portfolios </a:t>
            </a:r>
          </a:p>
          <a:p>
            <a:pPr lvl="1" eaLnBrk="1" hangingPunct="1"/>
            <a:r>
              <a:rPr lang="en-US" sz="2400" dirty="0">
                <a:ea typeface="ＭＳ Ｐゴシック" charset="0"/>
              </a:rPr>
              <a:t>Standardized tests or certification exams</a:t>
            </a:r>
          </a:p>
          <a:p>
            <a:pPr lvl="1" eaLnBrk="1" hangingPunct="1"/>
            <a:r>
              <a:rPr lang="en-US" sz="2400" dirty="0">
                <a:ea typeface="ＭＳ Ｐゴシック" charset="0"/>
              </a:rPr>
              <a:t>Evaluations from field experiences </a:t>
            </a:r>
            <a:r>
              <a:rPr lang="en-US" sz="2400" dirty="0">
                <a:latin typeface="Calisto MT" charset="0"/>
                <a:ea typeface="ＭＳ Ｐゴシック" charset="0"/>
              </a:rPr>
              <a:t>   </a:t>
            </a:r>
          </a:p>
        </p:txBody>
      </p:sp>
      <p:sp>
        <p:nvSpPr>
          <p:cNvPr id="20484" name="Content Placeholder 3"/>
          <p:cNvSpPr>
            <a:spLocks noGrp="1"/>
          </p:cNvSpPr>
          <p:nvPr>
            <p:ph sz="half" idx="4294967295"/>
          </p:nvPr>
        </p:nvSpPr>
        <p:spPr>
          <a:xfrm>
            <a:off x="4483138" y="1417638"/>
            <a:ext cx="3975061" cy="4449762"/>
          </a:xfrm>
          <a:prstGeom prst="rect">
            <a:avLst/>
          </a:prstGeom>
        </p:spPr>
        <p:txBody>
          <a:bodyPr/>
          <a:lstStyle/>
          <a:p>
            <a:pPr marL="914400" lvl="3" eaLnBrk="1" hangingPunct="1">
              <a:spcBef>
                <a:spcPts val="2000"/>
              </a:spcBef>
              <a:buFont typeface="Wingdings" charset="0"/>
              <a:buNone/>
            </a:pPr>
            <a:r>
              <a:rPr lang="en-US" sz="2800" dirty="0">
                <a:ea typeface="ＭＳ Ｐゴシック" charset="0"/>
              </a:rPr>
              <a:t>INDIRECT</a:t>
            </a:r>
          </a:p>
          <a:p>
            <a:pPr marL="914400" lvl="3" eaLnBrk="1" hangingPunct="1">
              <a:spcBef>
                <a:spcPts val="2000"/>
              </a:spcBef>
            </a:pPr>
            <a:r>
              <a:rPr lang="en-US" sz="2400" dirty="0">
                <a:ea typeface="ＭＳ Ｐゴシック" charset="0"/>
              </a:rPr>
              <a:t>Exit </a:t>
            </a:r>
            <a:r>
              <a:rPr lang="en-US" sz="2400" dirty="0" smtClean="0">
                <a:ea typeface="ＭＳ Ｐゴシック" charset="0"/>
              </a:rPr>
              <a:t>surveys </a:t>
            </a:r>
            <a:endParaRPr lang="en-US" sz="2400" dirty="0">
              <a:ea typeface="ＭＳ Ｐゴシック" charset="0"/>
            </a:endParaRPr>
          </a:p>
          <a:p>
            <a:pPr marL="914400" lvl="3" eaLnBrk="1" hangingPunct="1">
              <a:spcBef>
                <a:spcPts val="2000"/>
              </a:spcBef>
            </a:pPr>
            <a:r>
              <a:rPr lang="en-US" sz="2400" dirty="0">
                <a:ea typeface="ＭＳ Ｐゴシック" charset="0"/>
              </a:rPr>
              <a:t>Alumni </a:t>
            </a:r>
            <a:r>
              <a:rPr lang="en-US" sz="2400" dirty="0" smtClean="0">
                <a:ea typeface="ＭＳ Ｐゴシック" charset="0"/>
              </a:rPr>
              <a:t>surveys</a:t>
            </a:r>
            <a:endParaRPr lang="en-US" sz="2400" dirty="0">
              <a:ea typeface="ＭＳ Ｐゴシック" charset="0"/>
            </a:endParaRPr>
          </a:p>
          <a:p>
            <a:pPr marL="914400" lvl="3" eaLnBrk="1" hangingPunct="1">
              <a:spcBef>
                <a:spcPts val="2000"/>
              </a:spcBef>
            </a:pPr>
            <a:r>
              <a:rPr lang="en-US" sz="2400" dirty="0">
                <a:ea typeface="ＭＳ Ｐゴシック" charset="0"/>
              </a:rPr>
              <a:t>Employer </a:t>
            </a:r>
            <a:r>
              <a:rPr lang="en-US" sz="2400" dirty="0" smtClean="0">
                <a:ea typeface="ＭＳ Ｐゴシック" charset="0"/>
              </a:rPr>
              <a:t>surveys</a:t>
            </a:r>
            <a:endParaRPr lang="en-US" sz="2400" dirty="0">
              <a:ea typeface="ＭＳ Ｐゴシック" charset="0"/>
            </a:endParaRPr>
          </a:p>
          <a:p>
            <a:pPr marL="914400" lvl="3" eaLnBrk="1" hangingPunct="1">
              <a:spcBef>
                <a:spcPts val="2000"/>
              </a:spcBef>
            </a:pPr>
            <a:r>
              <a:rPr lang="en-US" sz="2400" dirty="0">
                <a:ea typeface="ＭＳ Ｐゴシック" charset="0"/>
              </a:rPr>
              <a:t>Job placement data </a:t>
            </a:r>
          </a:p>
        </p:txBody>
      </p:sp>
      <p:sp>
        <p:nvSpPr>
          <p:cNvPr id="5" name="Title 1"/>
          <p:cNvSpPr>
            <a:spLocks noGrp="1"/>
          </p:cNvSpPr>
          <p:nvPr>
            <p:ph type="title"/>
          </p:nvPr>
        </p:nvSpPr>
        <p:spPr>
          <a:xfrm>
            <a:off x="685800" y="274638"/>
            <a:ext cx="7772400" cy="1143000"/>
          </a:xfrm>
        </p:spPr>
        <p:txBody>
          <a:bodyPr/>
          <a:lstStyle/>
          <a:p>
            <a:r>
              <a:rPr lang="en-US" dirty="0" smtClean="0"/>
              <a:t>EXAMPLES</a:t>
            </a:r>
            <a:endParaRPr lang="en-US" dirty="0"/>
          </a:p>
        </p:txBody>
      </p:sp>
      <p:sp>
        <p:nvSpPr>
          <p:cNvPr id="2" name="Footer Placeholder 1"/>
          <p:cNvSpPr>
            <a:spLocks noGrp="1"/>
          </p:cNvSpPr>
          <p:nvPr>
            <p:ph type="ftr" sz="quarter" idx="11"/>
          </p:nvPr>
        </p:nvSpPr>
        <p:spPr/>
        <p:txBody>
          <a:bodyPr/>
          <a:lstStyle/>
          <a:p>
            <a:r>
              <a:rPr lang="en-US" smtClean="0"/>
              <a:t>Rosselli (2012)</a:t>
            </a:r>
            <a:endParaRPr lang="en-US"/>
          </a:p>
        </p:txBody>
      </p:sp>
      <p:sp>
        <p:nvSpPr>
          <p:cNvPr id="3" name="Slide Number Placeholder 2"/>
          <p:cNvSpPr>
            <a:spLocks noGrp="1"/>
          </p:cNvSpPr>
          <p:nvPr>
            <p:ph type="sldNum" sz="quarter" idx="12"/>
          </p:nvPr>
        </p:nvSpPr>
        <p:spPr/>
        <p:txBody>
          <a:bodyPr/>
          <a:lstStyle/>
          <a:p>
            <a:fld id="{1D72EBF8-7CF5-44B7-B2BF-E22DE4D0703D}" type="slidenum">
              <a:rPr lang="en-US" smtClean="0"/>
              <a:pPr/>
              <a:t>11</a:t>
            </a:fld>
            <a:endParaRPr lang="en-US"/>
          </a:p>
        </p:txBody>
      </p:sp>
    </p:spTree>
    <p:extLst>
      <p:ext uri="{BB962C8B-B14F-4D97-AF65-F5344CB8AC3E}">
        <p14:creationId xmlns:p14="http://schemas.microsoft.com/office/powerpoint/2010/main" xmlns="" val="3703628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process</a:t>
            </a:r>
            <a:endParaRPr lang="en-US" dirty="0"/>
          </a:p>
        </p:txBody>
      </p:sp>
      <p:sp>
        <p:nvSpPr>
          <p:cNvPr id="3" name="Content Placeholder 2"/>
          <p:cNvSpPr>
            <a:spLocks noGrp="1"/>
          </p:cNvSpPr>
          <p:nvPr>
            <p:ph idx="1"/>
          </p:nvPr>
        </p:nvSpPr>
        <p:spPr>
          <a:xfrm>
            <a:off x="179295" y="1600201"/>
            <a:ext cx="8830234" cy="3733800"/>
          </a:xfrm>
        </p:spPr>
        <p:txBody>
          <a:bodyPr>
            <a:normAutofit/>
          </a:bodyPr>
          <a:lstStyle/>
          <a:p>
            <a:r>
              <a:rPr lang="en-US" sz="3200" dirty="0" smtClean="0">
                <a:ea typeface="ＭＳ Ｐゴシック" charset="0"/>
                <a:cs typeface="ＭＳ Ｐゴシック" charset="0"/>
              </a:rPr>
              <a:t>Understand </a:t>
            </a:r>
            <a:r>
              <a:rPr lang="en-US" sz="3200" dirty="0">
                <a:ea typeface="ＭＳ Ｐゴシック" charset="0"/>
                <a:cs typeface="ＭＳ Ｐゴシック" charset="0"/>
              </a:rPr>
              <a:t>how </a:t>
            </a:r>
            <a:r>
              <a:rPr lang="en-US" sz="3200" dirty="0" smtClean="0">
                <a:ea typeface="ＭＳ Ｐゴシック" charset="0"/>
                <a:cs typeface="ＭＳ Ｐゴシック" charset="0"/>
              </a:rPr>
              <a:t>faculty will </a:t>
            </a:r>
            <a:r>
              <a:rPr lang="en-US" sz="3200" dirty="0">
                <a:ea typeface="ＭＳ Ｐゴシック" charset="0"/>
                <a:cs typeface="ＭＳ Ｐゴシック" charset="0"/>
              </a:rPr>
              <a:t>want to use data</a:t>
            </a:r>
          </a:p>
          <a:p>
            <a:r>
              <a:rPr lang="en-US" sz="3200" dirty="0">
                <a:ea typeface="ＭＳ Ｐゴシック" charset="0"/>
                <a:cs typeface="ＭＳ Ｐゴシック" charset="0"/>
              </a:rPr>
              <a:t>Sort out consistent from inconsistent sources of data </a:t>
            </a:r>
            <a:endParaRPr lang="en-US" sz="3200" dirty="0" smtClean="0">
              <a:ea typeface="ＭＳ Ｐゴシック" charset="0"/>
              <a:cs typeface="ＭＳ Ｐゴシック" charset="0"/>
            </a:endParaRPr>
          </a:p>
          <a:p>
            <a:r>
              <a:rPr lang="en-US" sz="3200" dirty="0" smtClean="0">
                <a:ea typeface="ＭＳ Ｐゴシック" charset="0"/>
                <a:cs typeface="ＭＳ Ｐゴシック" charset="0"/>
              </a:rPr>
              <a:t>Map </a:t>
            </a:r>
            <a:r>
              <a:rPr lang="en-US" sz="3200" dirty="0">
                <a:ea typeface="ＭＳ Ｐゴシック" charset="0"/>
                <a:cs typeface="ＭＳ Ｐゴシック" charset="0"/>
              </a:rPr>
              <a:t>the assessments to the required </a:t>
            </a:r>
            <a:r>
              <a:rPr lang="en-US" sz="3200" dirty="0" smtClean="0">
                <a:ea typeface="ＭＳ Ｐゴシック" charset="0"/>
                <a:cs typeface="ＭＳ Ｐゴシック" charset="0"/>
              </a:rPr>
              <a:t>standards</a:t>
            </a:r>
          </a:p>
          <a:p>
            <a:r>
              <a:rPr lang="en-US" sz="3200" dirty="0">
                <a:ea typeface="ＭＳ Ｐゴシック" charset="0"/>
                <a:cs typeface="ＭＳ Ｐゴシック" charset="0"/>
              </a:rPr>
              <a:t>Establish design principles</a:t>
            </a:r>
          </a:p>
          <a:p>
            <a:pPr marL="68580" indent="0">
              <a:buNone/>
            </a:pPr>
            <a:endParaRPr lang="en-US" sz="3200" dirty="0">
              <a:ea typeface="ＭＳ Ｐゴシック" charset="0"/>
              <a:cs typeface="ＭＳ Ｐゴシック" charset="0"/>
            </a:endParaRPr>
          </a:p>
          <a:p>
            <a:endParaRPr lang="en-US" dirty="0"/>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12</a:t>
            </a:fld>
            <a:endParaRPr lang="en-US"/>
          </a:p>
        </p:txBody>
      </p:sp>
    </p:spTree>
    <p:extLst>
      <p:ext uri="{BB962C8B-B14F-4D97-AF65-F5344CB8AC3E}">
        <p14:creationId xmlns:p14="http://schemas.microsoft.com/office/powerpoint/2010/main" xmlns="" val="733744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principles</a:t>
            </a:r>
            <a:endParaRPr lang="en-US" dirty="0"/>
          </a:p>
        </p:txBody>
      </p:sp>
      <p:sp>
        <p:nvSpPr>
          <p:cNvPr id="3" name="Content Placeholder 2"/>
          <p:cNvSpPr>
            <a:spLocks noGrp="1"/>
          </p:cNvSpPr>
          <p:nvPr>
            <p:ph idx="1"/>
          </p:nvPr>
        </p:nvSpPr>
        <p:spPr>
          <a:xfrm>
            <a:off x="685799" y="1600201"/>
            <a:ext cx="8225773" cy="3733800"/>
          </a:xfrm>
        </p:spPr>
        <p:txBody>
          <a:bodyPr>
            <a:normAutofit lnSpcReduction="10000"/>
          </a:bodyPr>
          <a:lstStyle/>
          <a:p>
            <a:pPr>
              <a:lnSpc>
                <a:spcPct val="80000"/>
              </a:lnSpc>
              <a:buNone/>
            </a:pPr>
            <a:r>
              <a:rPr lang="en-US" sz="3200" dirty="0">
                <a:ea typeface="ＭＳ Ｐゴシック" charset="0"/>
                <a:cs typeface="ＭＳ Ｐゴシック" charset="0"/>
              </a:rPr>
              <a:t>The system we developed needed to be able to:</a:t>
            </a:r>
          </a:p>
          <a:p>
            <a:pPr>
              <a:lnSpc>
                <a:spcPct val="80000"/>
              </a:lnSpc>
              <a:buNone/>
            </a:pPr>
            <a:endParaRPr lang="en-US" dirty="0">
              <a:ea typeface="ＭＳ Ｐゴシック" charset="0"/>
              <a:cs typeface="ＭＳ Ｐゴシック" charset="0"/>
            </a:endParaRPr>
          </a:p>
          <a:p>
            <a:pPr>
              <a:lnSpc>
                <a:spcPct val="80000"/>
              </a:lnSpc>
            </a:pPr>
            <a:r>
              <a:rPr lang="en-US" sz="3200" dirty="0" smtClean="0">
                <a:ea typeface="ＭＳ Ｐゴシック" charset="0"/>
                <a:cs typeface="ＭＳ Ｐゴシック" charset="0"/>
              </a:rPr>
              <a:t>Make </a:t>
            </a:r>
            <a:r>
              <a:rPr lang="en-US" sz="3200" dirty="0">
                <a:ea typeface="ＭＳ Ｐゴシック" charset="0"/>
                <a:cs typeface="ＭＳ Ｐゴシック" charset="0"/>
              </a:rPr>
              <a:t>clear to everyone involved the knowledge, skills, and dispositions expected of candidates</a:t>
            </a:r>
          </a:p>
          <a:p>
            <a:pPr>
              <a:lnSpc>
                <a:spcPct val="80000"/>
              </a:lnSpc>
            </a:pPr>
            <a:r>
              <a:rPr lang="en-US" sz="3200" dirty="0" smtClean="0">
                <a:ea typeface="ＭＳ Ｐゴシック" charset="0"/>
                <a:cs typeface="ＭＳ Ｐゴシック" charset="0"/>
              </a:rPr>
              <a:t>Make </a:t>
            </a:r>
            <a:r>
              <a:rPr lang="en-US" sz="3200" dirty="0">
                <a:ea typeface="ＭＳ Ｐゴシック" charset="0"/>
                <a:cs typeface="ＭＳ Ｐゴシック" charset="0"/>
              </a:rPr>
              <a:t>clear to everyone what evidence will be looked to in making these assessments</a:t>
            </a:r>
          </a:p>
          <a:p>
            <a:pPr>
              <a:lnSpc>
                <a:spcPct val="80000"/>
              </a:lnSpc>
            </a:pPr>
            <a:r>
              <a:rPr lang="en-US" sz="3200" dirty="0" smtClean="0">
                <a:ea typeface="ＭＳ Ｐゴシック" charset="0"/>
                <a:cs typeface="ＭＳ Ｐゴシック" charset="0"/>
              </a:rPr>
              <a:t>Make </a:t>
            </a:r>
            <a:r>
              <a:rPr lang="en-US" sz="3200" dirty="0">
                <a:ea typeface="ＭＳ Ｐゴシック" charset="0"/>
                <a:cs typeface="ＭＳ Ｐゴシック" charset="0"/>
              </a:rPr>
              <a:t>clear </a:t>
            </a:r>
            <a:r>
              <a:rPr lang="ja-JP" altLang="en-US" sz="3200" dirty="0">
                <a:ea typeface="ＭＳ Ｐゴシック" charset="0"/>
                <a:cs typeface="ＭＳ Ｐゴシック" charset="0"/>
              </a:rPr>
              <a:t>“</a:t>
            </a:r>
            <a:r>
              <a:rPr lang="en-US" sz="3200" dirty="0">
                <a:ea typeface="ＭＳ Ｐゴシック" charset="0"/>
                <a:cs typeface="ＭＳ Ｐゴシック" charset="0"/>
              </a:rPr>
              <a:t>how good is good enough</a:t>
            </a:r>
            <a:r>
              <a:rPr lang="ja-JP" altLang="en-US" sz="3200" dirty="0">
                <a:ea typeface="ＭＳ Ｐゴシック" charset="0"/>
                <a:cs typeface="ＭＳ Ｐゴシック" charset="0"/>
              </a:rPr>
              <a:t>”</a:t>
            </a:r>
            <a:r>
              <a:rPr lang="en-US" sz="3200" dirty="0">
                <a:ea typeface="ＭＳ Ｐゴシック" charset="0"/>
                <a:cs typeface="ＭＳ Ｐゴシック" charset="0"/>
              </a:rPr>
              <a:t> with respect to areas of performance</a:t>
            </a:r>
          </a:p>
          <a:p>
            <a:pPr marL="68580" indent="0">
              <a:buNone/>
            </a:pPr>
            <a:endParaRPr lang="en-US" dirty="0"/>
          </a:p>
        </p:txBody>
      </p:sp>
      <p:sp>
        <p:nvSpPr>
          <p:cNvPr id="4" name="TextBox 3"/>
          <p:cNvSpPr txBox="1"/>
          <p:nvPr/>
        </p:nvSpPr>
        <p:spPr>
          <a:xfrm rot="20819576">
            <a:off x="6179595" y="545489"/>
            <a:ext cx="1833394" cy="584776"/>
          </a:xfrm>
          <a:prstGeom prst="rect">
            <a:avLst/>
          </a:prstGeom>
          <a:noFill/>
        </p:spPr>
        <p:txBody>
          <a:bodyPr wrap="square" rtlCol="0">
            <a:spAutoFit/>
          </a:bodyPr>
          <a:lstStyle/>
          <a:p>
            <a:r>
              <a:rPr lang="en-US" sz="3200" dirty="0" smtClean="0"/>
              <a:t>SAMPLE</a:t>
            </a:r>
            <a:endParaRPr lang="en-US" sz="3200" dirty="0"/>
          </a:p>
        </p:txBody>
      </p:sp>
      <p:sp>
        <p:nvSpPr>
          <p:cNvPr id="5" name="Footer Placeholder 4"/>
          <p:cNvSpPr>
            <a:spLocks noGrp="1"/>
          </p:cNvSpPr>
          <p:nvPr>
            <p:ph type="ftr" sz="quarter" idx="11"/>
          </p:nvPr>
        </p:nvSpPr>
        <p:spPr/>
        <p:txBody>
          <a:bodyPr/>
          <a:lstStyle/>
          <a:p>
            <a:r>
              <a:rPr lang="en-US" smtClean="0"/>
              <a:t>Rosselli (2012)</a:t>
            </a:r>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13</a:t>
            </a:fld>
            <a:endParaRPr lang="en-US"/>
          </a:p>
        </p:txBody>
      </p:sp>
    </p:spTree>
    <p:extLst>
      <p:ext uri="{BB962C8B-B14F-4D97-AF65-F5344CB8AC3E}">
        <p14:creationId xmlns:p14="http://schemas.microsoft.com/office/powerpoint/2010/main" xmlns="" val="3885731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metaphor…</a:t>
            </a:r>
            <a:endParaRPr lang="en-US" dirty="0"/>
          </a:p>
        </p:txBody>
      </p:sp>
      <p:sp>
        <p:nvSpPr>
          <p:cNvPr id="4" name="Content Placeholder 3"/>
          <p:cNvSpPr>
            <a:spLocks noGrp="1"/>
          </p:cNvSpPr>
          <p:nvPr>
            <p:ph sz="quarter" idx="13"/>
          </p:nvPr>
        </p:nvSpPr>
        <p:spPr/>
        <p:txBody>
          <a:bodyPr>
            <a:normAutofit lnSpcReduction="10000"/>
          </a:bodyPr>
          <a:lstStyle/>
          <a:p>
            <a:r>
              <a:rPr lang="en-US" sz="2800" dirty="0">
                <a:ea typeface="ＭＳ Ｐゴシック" charset="0"/>
                <a:cs typeface="ＭＳ Ｐゴシック" charset="0"/>
              </a:rPr>
              <a:t>You are designing a road map that traces the path backwards from the destination (proficiency attained) to various points along the journey where decisions are made about attainment.</a:t>
            </a:r>
            <a:endParaRPr lang="en-US" sz="3200" dirty="0">
              <a:ea typeface="ＭＳ Ｐゴシック" charset="0"/>
              <a:cs typeface="ＭＳ Ｐゴシック" charset="0"/>
            </a:endParaRPr>
          </a:p>
          <a:p>
            <a:pPr marL="68580" indent="0">
              <a:buNone/>
            </a:pPr>
            <a:endParaRPr lang="en-US" dirty="0"/>
          </a:p>
        </p:txBody>
      </p:sp>
      <p:pic>
        <p:nvPicPr>
          <p:cNvPr id="6" name="Picture 4"/>
          <p:cNvPicPr>
            <a:picLocks noGrp="1" noChangeAspect="1" noChangeArrowheads="1"/>
          </p:cNvPicPr>
          <p:nvPr>
            <p:ph sz="quarter" idx="14"/>
          </p:nvPr>
        </p:nvPicPr>
        <p:blipFill>
          <a:blip r:embed="rId2" cstate="print">
            <a:extLst>
              <a:ext uri="{28A0092B-C50C-407E-A947-70E740481C1C}">
                <a14:useLocalDpi xmlns:a14="http://schemas.microsoft.com/office/drawing/2010/main" xmlns="" val="0"/>
              </a:ext>
            </a:extLst>
          </a:blip>
          <a:srcRect l="9033" r="9033"/>
          <a:stretch>
            <a:fillRect/>
          </a:stretch>
        </p:blipFill>
        <p:spPr/>
      </p:pic>
      <p:sp>
        <p:nvSpPr>
          <p:cNvPr id="3" name="Footer Placeholder 2"/>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14</a:t>
            </a:fld>
            <a:endParaRPr lang="en-US"/>
          </a:p>
        </p:txBody>
      </p:sp>
    </p:spTree>
    <p:extLst>
      <p:ext uri="{BB962C8B-B14F-4D97-AF65-F5344CB8AC3E}">
        <p14:creationId xmlns:p14="http://schemas.microsoft.com/office/powerpoint/2010/main" xmlns="" val="3546782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KEEP IN MIND…</a:t>
            </a:r>
            <a:endParaRPr lang="en-US" dirty="0"/>
          </a:p>
        </p:txBody>
      </p:sp>
      <p:sp>
        <p:nvSpPr>
          <p:cNvPr id="3" name="Content Placeholder 2"/>
          <p:cNvSpPr>
            <a:spLocks noGrp="1"/>
          </p:cNvSpPr>
          <p:nvPr>
            <p:ph idx="1"/>
          </p:nvPr>
        </p:nvSpPr>
        <p:spPr>
          <a:xfrm>
            <a:off x="498867" y="1600201"/>
            <a:ext cx="8390031" cy="4432798"/>
          </a:xfrm>
        </p:spPr>
        <p:txBody>
          <a:bodyPr>
            <a:normAutofit/>
          </a:bodyPr>
          <a:lstStyle/>
          <a:p>
            <a:r>
              <a:rPr lang="en-US" sz="2400" dirty="0" smtClean="0"/>
              <a:t>Not </a:t>
            </a:r>
            <a:r>
              <a:rPr lang="en-US" sz="2400" dirty="0"/>
              <a:t>all elements should be assessed at each </a:t>
            </a:r>
            <a:r>
              <a:rPr lang="en-US" sz="2400" dirty="0" smtClean="0"/>
              <a:t>gate.</a:t>
            </a:r>
          </a:p>
          <a:p>
            <a:r>
              <a:rPr lang="en-US" sz="2400" dirty="0" smtClean="0"/>
              <a:t>Some </a:t>
            </a:r>
            <a:r>
              <a:rPr lang="en-US" sz="2400" dirty="0"/>
              <a:t>of the least valuable data are the most easily gathered. </a:t>
            </a:r>
          </a:p>
          <a:p>
            <a:r>
              <a:rPr lang="en-US" sz="2400" dirty="0" smtClean="0"/>
              <a:t>What </a:t>
            </a:r>
            <a:r>
              <a:rPr lang="en-US" sz="2400" dirty="0"/>
              <a:t>is not measured may be a statement about what is </a:t>
            </a:r>
            <a:r>
              <a:rPr lang="en-US" sz="2400" dirty="0" smtClean="0"/>
              <a:t>not valued </a:t>
            </a:r>
            <a:r>
              <a:rPr lang="en-US" sz="2400" dirty="0"/>
              <a:t>or important.</a:t>
            </a:r>
          </a:p>
          <a:p>
            <a:r>
              <a:rPr lang="en-US" sz="2400" dirty="0" smtClean="0"/>
              <a:t>Some </a:t>
            </a:r>
            <a:r>
              <a:rPr lang="en-US" sz="2400" dirty="0"/>
              <a:t>of the most important things may be the most difficult to measure.</a:t>
            </a:r>
          </a:p>
          <a:p>
            <a:r>
              <a:rPr lang="en-US" sz="2400" dirty="0" smtClean="0"/>
              <a:t>It </a:t>
            </a:r>
            <a:r>
              <a:rPr lang="en-US" sz="2400" dirty="0"/>
              <a:t>may be worth measuring something even though the assessment may not be as desirable as you would like.</a:t>
            </a:r>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15</a:t>
            </a:fld>
            <a:endParaRPr lang="en-US"/>
          </a:p>
        </p:txBody>
      </p:sp>
    </p:spTree>
    <p:extLst>
      <p:ext uri="{BB962C8B-B14F-4D97-AF65-F5344CB8AC3E}">
        <p14:creationId xmlns:p14="http://schemas.microsoft.com/office/powerpoint/2010/main" xmlns="" val="962397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Keep in mind</a:t>
            </a:r>
            <a:endParaRPr lang="en-US" dirty="0"/>
          </a:p>
        </p:txBody>
      </p:sp>
      <p:sp>
        <p:nvSpPr>
          <p:cNvPr id="3" name="Content Placeholder 2"/>
          <p:cNvSpPr>
            <a:spLocks noGrp="1"/>
          </p:cNvSpPr>
          <p:nvPr>
            <p:ph idx="1"/>
          </p:nvPr>
        </p:nvSpPr>
        <p:spPr/>
        <p:txBody>
          <a:bodyPr>
            <a:normAutofit/>
          </a:bodyPr>
          <a:lstStyle/>
          <a:p>
            <a:r>
              <a:rPr lang="en-US" sz="2800" dirty="0" smtClean="0"/>
              <a:t>Make sure there is congruity between Standard 2 and what is shared about the assessment process in your </a:t>
            </a:r>
            <a:r>
              <a:rPr lang="en-US" sz="2800" dirty="0"/>
              <a:t>P</a:t>
            </a:r>
            <a:r>
              <a:rPr lang="en-US" sz="2800" dirty="0" smtClean="0"/>
              <a:t>rogram Reviews.</a:t>
            </a:r>
          </a:p>
          <a:p>
            <a:r>
              <a:rPr lang="en-US" sz="2800" dirty="0"/>
              <a:t>Expect some ambiguity and continued evolution as your system develops</a:t>
            </a:r>
            <a:r>
              <a:rPr lang="en-US" sz="2800" dirty="0" smtClean="0"/>
              <a:t>.</a:t>
            </a:r>
          </a:p>
          <a:p>
            <a:r>
              <a:rPr lang="en-US" sz="2800" dirty="0" smtClean="0"/>
              <a:t>Develop or purchase a relational database system.</a:t>
            </a:r>
            <a:endParaRPr lang="en-US" sz="2800" dirty="0"/>
          </a:p>
          <a:p>
            <a:pPr marL="68580" indent="0">
              <a:buNone/>
            </a:pPr>
            <a:endParaRPr lang="en-US" sz="2800" dirty="0"/>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16</a:t>
            </a:fld>
            <a:endParaRPr lang="en-US"/>
          </a:p>
        </p:txBody>
      </p:sp>
    </p:spTree>
    <p:extLst>
      <p:ext uri="{BB962C8B-B14F-4D97-AF65-F5344CB8AC3E}">
        <p14:creationId xmlns:p14="http://schemas.microsoft.com/office/powerpoint/2010/main" xmlns="" val="2968792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FOR OUR PANELISTS</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Briefly describe the data system you use and its best features.</a:t>
            </a:r>
          </a:p>
          <a:p>
            <a:r>
              <a:rPr lang="en-US" sz="2400" dirty="0" smtClean="0"/>
              <a:t>What process was used to develop/adopt your data system?</a:t>
            </a:r>
          </a:p>
          <a:p>
            <a:r>
              <a:rPr lang="en-US" sz="2400" dirty="0" smtClean="0"/>
              <a:t>What are the drawbacks of your data system?</a:t>
            </a:r>
          </a:p>
          <a:p>
            <a:r>
              <a:rPr lang="en-US" sz="2400" dirty="0" smtClean="0"/>
              <a:t>What are the approximate costs affiliated with your system?</a:t>
            </a:r>
          </a:p>
          <a:p>
            <a:r>
              <a:rPr lang="en-US" sz="2400" dirty="0" smtClean="0"/>
              <a:t>What would you do differently if you were starting over and designing a data system?</a:t>
            </a:r>
          </a:p>
          <a:p>
            <a:r>
              <a:rPr lang="en-US" sz="2400" dirty="0" smtClean="0"/>
              <a:t>What tips would you offer others that can make their work easier?</a:t>
            </a:r>
            <a:endParaRPr lang="en-US" sz="2400" dirty="0"/>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17</a:t>
            </a:fld>
            <a:endParaRPr lang="en-US"/>
          </a:p>
        </p:txBody>
      </p:sp>
    </p:spTree>
    <p:extLst>
      <p:ext uri="{BB962C8B-B14F-4D97-AF65-F5344CB8AC3E}">
        <p14:creationId xmlns:p14="http://schemas.microsoft.com/office/powerpoint/2010/main" xmlns="" val="330350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TSPC Rule says…</a:t>
            </a:r>
            <a:endParaRPr lang="en-US" dirty="0"/>
          </a:p>
        </p:txBody>
      </p:sp>
      <p:sp>
        <p:nvSpPr>
          <p:cNvPr id="3" name="Content Placeholder 2"/>
          <p:cNvSpPr>
            <a:spLocks noGrp="1"/>
          </p:cNvSpPr>
          <p:nvPr>
            <p:ph idx="1"/>
          </p:nvPr>
        </p:nvSpPr>
        <p:spPr>
          <a:xfrm>
            <a:off x="685800" y="1600201"/>
            <a:ext cx="7772400" cy="4523520"/>
          </a:xfrm>
        </p:spPr>
        <p:txBody>
          <a:bodyPr>
            <a:normAutofit/>
          </a:bodyPr>
          <a:lstStyle/>
          <a:p>
            <a:r>
              <a:rPr lang="en-US" sz="3200" dirty="0"/>
              <a:t>(1) The unit has an assessment system that collects and analyzes data on applicant qualifications, candidate and graduate or program completer performance, and unit operations to evaluate and improve the performance of candidates, the unit and its programs</a:t>
            </a:r>
            <a:r>
              <a:rPr lang="en-US" sz="3200" dirty="0" smtClean="0"/>
              <a:t>.</a:t>
            </a:r>
          </a:p>
          <a:p>
            <a:pPr marL="2697480" lvl="6" indent="0">
              <a:buNone/>
            </a:pPr>
            <a:r>
              <a:rPr lang="en-US" sz="2800" b="1" dirty="0" smtClean="0"/>
              <a:t>				584</a:t>
            </a:r>
            <a:r>
              <a:rPr lang="en-US" sz="2800" b="1" dirty="0"/>
              <a:t>-017-1022</a:t>
            </a:r>
            <a:r>
              <a:rPr lang="en-US" sz="2800" dirty="0"/>
              <a:t> </a:t>
            </a:r>
            <a:endParaRPr lang="en-US" sz="2600" dirty="0"/>
          </a:p>
          <a:p>
            <a:pPr marL="68580" indent="0">
              <a:buNone/>
            </a:pPr>
            <a:endParaRPr lang="en-US" dirty="0"/>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2</a:t>
            </a:fld>
            <a:endParaRPr lang="en-US"/>
          </a:p>
        </p:txBody>
      </p:sp>
    </p:spTree>
    <p:extLst>
      <p:ext uri="{BB962C8B-B14F-4D97-AF65-F5344CB8AC3E}">
        <p14:creationId xmlns:p14="http://schemas.microsoft.com/office/powerpoint/2010/main" xmlns="" val="3989267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TSPC Rule says…</a:t>
            </a:r>
            <a:endParaRPr lang="en-US" dirty="0"/>
          </a:p>
        </p:txBody>
      </p:sp>
      <p:sp>
        <p:nvSpPr>
          <p:cNvPr id="3" name="Content Placeholder 2"/>
          <p:cNvSpPr>
            <a:spLocks noGrp="1"/>
          </p:cNvSpPr>
          <p:nvPr>
            <p:ph idx="1"/>
          </p:nvPr>
        </p:nvSpPr>
        <p:spPr>
          <a:xfrm>
            <a:off x="685800" y="1600200"/>
            <a:ext cx="8180422" cy="4704963"/>
          </a:xfrm>
        </p:spPr>
        <p:txBody>
          <a:bodyPr>
            <a:normAutofit/>
          </a:bodyPr>
          <a:lstStyle/>
          <a:p>
            <a:r>
              <a:rPr lang="en-US" sz="3600" dirty="0"/>
              <a:t>(2) Areas evaluated under this standard include:</a:t>
            </a:r>
          </a:p>
          <a:p>
            <a:pPr lvl="1"/>
            <a:r>
              <a:rPr lang="en-US" sz="3200" dirty="0"/>
              <a:t>(a) Assessment System;</a:t>
            </a:r>
          </a:p>
          <a:p>
            <a:pPr lvl="1"/>
            <a:r>
              <a:rPr lang="en-US" sz="3200" dirty="0"/>
              <a:t>(b) Data Collection, Analysis, and Evaluation; and</a:t>
            </a:r>
          </a:p>
          <a:p>
            <a:pPr lvl="1"/>
            <a:r>
              <a:rPr lang="en-US" sz="3200" dirty="0"/>
              <a:t>(c) Use of Data for Program Improvement</a:t>
            </a:r>
            <a:r>
              <a:rPr lang="en-US" sz="3200" dirty="0" smtClean="0"/>
              <a:t>.</a:t>
            </a:r>
          </a:p>
          <a:p>
            <a:pPr lvl="1"/>
            <a:endParaRPr lang="en-US" sz="3200" dirty="0"/>
          </a:p>
          <a:p>
            <a:pPr marL="68580" indent="0">
              <a:buNone/>
            </a:pPr>
            <a:r>
              <a:rPr lang="en-US" b="1" dirty="0" smtClean="0"/>
              <a:t>						584</a:t>
            </a:r>
            <a:r>
              <a:rPr lang="en-US" b="1" dirty="0"/>
              <a:t>-017-1022</a:t>
            </a:r>
            <a:r>
              <a:rPr lang="en-US" dirty="0"/>
              <a:t> </a:t>
            </a:r>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3</a:t>
            </a:fld>
            <a:endParaRPr lang="en-US"/>
          </a:p>
        </p:txBody>
      </p:sp>
    </p:spTree>
    <p:extLst>
      <p:ext uri="{BB962C8B-B14F-4D97-AF65-F5344CB8AC3E}">
        <p14:creationId xmlns:p14="http://schemas.microsoft.com/office/powerpoint/2010/main" xmlns="" val="26078499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TSPC </a:t>
            </a:r>
            <a:r>
              <a:rPr lang="en-US" dirty="0" err="1" smtClean="0"/>
              <a:t>EXpECTATIONS</a:t>
            </a:r>
            <a:endParaRPr lang="en-US" dirty="0"/>
          </a:p>
        </p:txBody>
      </p:sp>
      <p:sp>
        <p:nvSpPr>
          <p:cNvPr id="3" name="Content Placeholder 2"/>
          <p:cNvSpPr>
            <a:spLocks noGrp="1"/>
          </p:cNvSpPr>
          <p:nvPr>
            <p:ph idx="1"/>
          </p:nvPr>
        </p:nvSpPr>
        <p:spPr>
          <a:xfrm>
            <a:off x="685799" y="1600200"/>
            <a:ext cx="8039847" cy="4137211"/>
          </a:xfrm>
        </p:spPr>
        <p:txBody>
          <a:bodyPr>
            <a:normAutofit lnSpcReduction="10000"/>
          </a:bodyPr>
          <a:lstStyle/>
          <a:p>
            <a:r>
              <a:rPr lang="en-US" sz="2400" dirty="0"/>
              <a:t>Unit faculty collaborate with members of the consortium to implement and evaluate the system. Professional, state, and institutional standards are key reference points for candidate assessments. </a:t>
            </a:r>
            <a:endParaRPr lang="en-US" sz="2400" dirty="0" smtClean="0"/>
          </a:p>
          <a:p>
            <a:r>
              <a:rPr lang="en-US" sz="2400" dirty="0" smtClean="0"/>
              <a:t>The </a:t>
            </a:r>
            <a:r>
              <a:rPr lang="en-US" sz="2400" dirty="0"/>
              <a:t>unit embeds assessments in programs, conducts them on a continuing basis for both formative and summative </a:t>
            </a:r>
            <a:r>
              <a:rPr lang="en-US" sz="2400" dirty="0" smtClean="0"/>
              <a:t>purposes</a:t>
            </a:r>
            <a:r>
              <a:rPr lang="en-US" sz="2400" dirty="0"/>
              <a:t>, and provides candidates with ongoing feedback. </a:t>
            </a:r>
            <a:endParaRPr lang="en-US" sz="2400" dirty="0" smtClean="0"/>
          </a:p>
          <a:p>
            <a:r>
              <a:rPr lang="en-US" sz="2400" dirty="0"/>
              <a:t>The unit has procedures to ensure credibility of assessments: fairness, consistency, accuracy, and avoidance of bias. </a:t>
            </a:r>
          </a:p>
          <a:p>
            <a:pPr marL="68580" indent="0">
              <a:buNone/>
            </a:pPr>
            <a:endParaRPr lang="en-US" dirty="0" smtClean="0"/>
          </a:p>
          <a:p>
            <a:pPr marL="68580" indent="0">
              <a:buNone/>
            </a:pPr>
            <a:r>
              <a:rPr lang="en-US" dirty="0" smtClean="0"/>
              <a:t>				TSPC Professional Standards Manual</a:t>
            </a:r>
            <a:endParaRPr lang="en-US" dirty="0"/>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4</a:t>
            </a:fld>
            <a:endParaRPr lang="en-US"/>
          </a:p>
        </p:txBody>
      </p:sp>
    </p:spTree>
    <p:extLst>
      <p:ext uri="{BB962C8B-B14F-4D97-AF65-F5344CB8AC3E}">
        <p14:creationId xmlns:p14="http://schemas.microsoft.com/office/powerpoint/2010/main" xmlns="" val="6312287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Review Template</a:t>
            </a:r>
            <a:endParaRPr lang="en-US" dirty="0"/>
          </a:p>
        </p:txBody>
      </p:sp>
      <p:sp>
        <p:nvSpPr>
          <p:cNvPr id="3" name="Content Placeholder 2"/>
          <p:cNvSpPr>
            <a:spLocks noGrp="1"/>
          </p:cNvSpPr>
          <p:nvPr>
            <p:ph idx="1"/>
          </p:nvPr>
        </p:nvSpPr>
        <p:spPr>
          <a:xfrm>
            <a:off x="385487" y="1156703"/>
            <a:ext cx="8548761" cy="5239183"/>
          </a:xfrm>
        </p:spPr>
        <p:txBody>
          <a:bodyPr>
            <a:normAutofit/>
          </a:bodyPr>
          <a:lstStyle/>
          <a:p>
            <a:r>
              <a:rPr lang="en-US" b="1" cap="all" dirty="0"/>
              <a:t>Transition Point Assessment: </a:t>
            </a:r>
            <a:r>
              <a:rPr lang="en-US" dirty="0"/>
              <a:t> </a:t>
            </a:r>
            <a:r>
              <a:rPr lang="en-US" dirty="0" smtClean="0"/>
              <a:t>BRIEF </a:t>
            </a:r>
            <a:r>
              <a:rPr lang="en-US" dirty="0"/>
              <a:t>NARRTIVE OF THE KEY ASSESSMENTS AT THE GATES IDENTIFIED. </a:t>
            </a:r>
            <a:endParaRPr lang="en-US" dirty="0" smtClean="0"/>
          </a:p>
          <a:p>
            <a:r>
              <a:rPr lang="en-US" b="1" dirty="0"/>
              <a:t>SUMMARY OF ASSESSMENTS AND GUIDES: </a:t>
            </a:r>
            <a:r>
              <a:rPr lang="en-US" dirty="0"/>
              <a:t> </a:t>
            </a:r>
            <a:r>
              <a:rPr lang="en-US" dirty="0" smtClean="0"/>
              <a:t>FIRST </a:t>
            </a:r>
            <a:r>
              <a:rPr lang="en-US" dirty="0"/>
              <a:t>LIST OUT ALL 6-8 ASSESSMENTS AND THE AREA OF DATA </a:t>
            </a:r>
            <a:r>
              <a:rPr lang="en-US" dirty="0" smtClean="0"/>
              <a:t>COLLECTION</a:t>
            </a:r>
            <a:endParaRPr lang="en-US" dirty="0"/>
          </a:p>
          <a:p>
            <a:r>
              <a:rPr lang="en-US" dirty="0"/>
              <a:t>Example:  </a:t>
            </a:r>
          </a:p>
          <a:p>
            <a:pPr lvl="1"/>
            <a:r>
              <a:rPr lang="en-US" dirty="0"/>
              <a:t>Assessment # 1: Content test 	Content test</a:t>
            </a:r>
          </a:p>
          <a:p>
            <a:pPr lvl="1"/>
            <a:r>
              <a:rPr lang="en-US" dirty="0"/>
              <a:t>Assessment #2:  Work sample – Content Pedagogy</a:t>
            </a:r>
          </a:p>
          <a:p>
            <a:pPr lvl="1"/>
            <a:r>
              <a:rPr lang="en-US" dirty="0" err="1"/>
              <a:t>Assessemnt</a:t>
            </a:r>
            <a:r>
              <a:rPr lang="en-US" dirty="0"/>
              <a:t> #3:</a:t>
            </a:r>
          </a:p>
          <a:p>
            <a:pPr lvl="1"/>
            <a:r>
              <a:rPr lang="en-US" dirty="0"/>
              <a:t>Assessment #</a:t>
            </a:r>
            <a:r>
              <a:rPr lang="en-US" dirty="0" smtClean="0"/>
              <a:t>4</a:t>
            </a:r>
          </a:p>
          <a:p>
            <a:pPr lvl="1"/>
            <a:r>
              <a:rPr lang="en-US" dirty="0"/>
              <a:t>Assessment #5</a:t>
            </a:r>
          </a:p>
          <a:p>
            <a:pPr lvl="1"/>
            <a:r>
              <a:rPr lang="en-US" dirty="0"/>
              <a:t>Assessment #6</a:t>
            </a:r>
          </a:p>
          <a:p>
            <a:pPr lvl="1"/>
            <a:r>
              <a:rPr lang="en-US" dirty="0"/>
              <a:t>Assessment #7</a:t>
            </a:r>
          </a:p>
          <a:p>
            <a:pPr lvl="1"/>
            <a:r>
              <a:rPr lang="en-US" dirty="0"/>
              <a:t>Assessment #</a:t>
            </a:r>
            <a:r>
              <a:rPr lang="en-US" dirty="0" smtClean="0"/>
              <a:t>8</a:t>
            </a:r>
            <a:r>
              <a:rPr lang="en-US" dirty="0"/>
              <a:t> </a:t>
            </a:r>
          </a:p>
          <a:p>
            <a:pPr marL="68580" indent="0">
              <a:buNone/>
            </a:pPr>
            <a:endParaRPr lang="en-US" dirty="0"/>
          </a:p>
          <a:p>
            <a:endParaRPr lang="en-US" dirty="0"/>
          </a:p>
        </p:txBody>
      </p:sp>
      <p:sp>
        <p:nvSpPr>
          <p:cNvPr id="4" name="TextBox 3"/>
          <p:cNvSpPr txBox="1"/>
          <p:nvPr/>
        </p:nvSpPr>
        <p:spPr>
          <a:xfrm rot="20874868">
            <a:off x="3561963" y="3755826"/>
            <a:ext cx="5001741" cy="1477327"/>
          </a:xfrm>
          <a:prstGeom prst="rect">
            <a:avLst/>
          </a:prstGeom>
          <a:noFill/>
        </p:spPr>
        <p:txBody>
          <a:bodyPr wrap="square" rtlCol="0">
            <a:spAutoFit/>
          </a:bodyPr>
          <a:lstStyle/>
          <a:p>
            <a:r>
              <a:rPr lang="en-US" sz="2400" dirty="0"/>
              <a:t>Summarize the assessments, scoring guides and rubrics for each major assessment</a:t>
            </a:r>
            <a:r>
              <a:rPr lang="en-US" dirty="0"/>
              <a:t>.  </a:t>
            </a:r>
          </a:p>
          <a:p>
            <a:endParaRPr lang="en-US" dirty="0"/>
          </a:p>
        </p:txBody>
      </p:sp>
      <p:sp>
        <p:nvSpPr>
          <p:cNvPr id="5" name="Footer Placeholder 4"/>
          <p:cNvSpPr>
            <a:spLocks noGrp="1"/>
          </p:cNvSpPr>
          <p:nvPr>
            <p:ph type="ftr" sz="quarter" idx="11"/>
          </p:nvPr>
        </p:nvSpPr>
        <p:spPr/>
        <p:txBody>
          <a:bodyPr/>
          <a:lstStyle/>
          <a:p>
            <a:r>
              <a:rPr lang="en-US" smtClean="0"/>
              <a:t>Rosselli (2012)</a:t>
            </a:r>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5</a:t>
            </a:fld>
            <a:endParaRPr lang="en-US"/>
          </a:p>
        </p:txBody>
      </p:sp>
    </p:spTree>
    <p:extLst>
      <p:ext uri="{BB962C8B-B14F-4D97-AF65-F5344CB8AC3E}">
        <p14:creationId xmlns:p14="http://schemas.microsoft.com/office/powerpoint/2010/main" xmlns="" val="3084923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 REVIEW EXPECTATIONS</a:t>
            </a:r>
            <a:endParaRPr lang="en-US" dirty="0"/>
          </a:p>
        </p:txBody>
      </p:sp>
      <p:sp>
        <p:nvSpPr>
          <p:cNvPr id="3" name="Content Placeholder 2"/>
          <p:cNvSpPr>
            <a:spLocks noGrp="1"/>
          </p:cNvSpPr>
          <p:nvPr>
            <p:ph idx="1"/>
          </p:nvPr>
        </p:nvSpPr>
        <p:spPr>
          <a:xfrm>
            <a:off x="268941" y="1417638"/>
            <a:ext cx="8621059" cy="4603656"/>
          </a:xfrm>
        </p:spPr>
        <p:txBody>
          <a:bodyPr>
            <a:normAutofit fontScale="92500" lnSpcReduction="10000"/>
          </a:bodyPr>
          <a:lstStyle/>
          <a:p>
            <a:r>
              <a:rPr lang="en-US" sz="2100" dirty="0"/>
              <a:t>The unit uses </a:t>
            </a:r>
            <a:r>
              <a:rPr lang="en-US" sz="2100" u="sng" dirty="0"/>
              <a:t>multiple indicators </a:t>
            </a:r>
            <a:r>
              <a:rPr lang="en-US" sz="2100" dirty="0"/>
              <a:t>(e.g., 3.0 GPA, mastery of basic skills, general education knowledge, content mastery, and life and work experiences) to identify candidates with potential to become successful teachers or assume other professional roles in schools at the point of entry into </a:t>
            </a:r>
            <a:r>
              <a:rPr lang="en-US" sz="2100" dirty="0" smtClean="0"/>
              <a:t>programs. </a:t>
            </a:r>
            <a:endParaRPr lang="en-US" sz="2100" dirty="0"/>
          </a:p>
          <a:p>
            <a:r>
              <a:rPr lang="en-US" sz="2100" dirty="0"/>
              <a:t>The unit has </a:t>
            </a:r>
            <a:r>
              <a:rPr lang="en-US" sz="2100" u="sng" dirty="0"/>
              <a:t>multiple decision points</a:t>
            </a:r>
            <a:r>
              <a:rPr lang="en-US" sz="2100" dirty="0"/>
              <a:t>, (e.g., at entry, prior to clinical practice, and at program completion).</a:t>
            </a:r>
          </a:p>
          <a:p>
            <a:r>
              <a:rPr lang="en-US" sz="2100" dirty="0"/>
              <a:t> The unit administers </a:t>
            </a:r>
            <a:r>
              <a:rPr lang="en-US" sz="2100" u="sng" dirty="0"/>
              <a:t>multiple assessments </a:t>
            </a:r>
            <a:r>
              <a:rPr lang="en-US" sz="2100" dirty="0"/>
              <a:t>in a variety of forms and aligns them with candidate proficiencies.  These may come from end-of-course evaluations, written essays, or topical papers, as well as from tasks used for instructional purposes (such as work samples</a:t>
            </a:r>
            <a:r>
              <a:rPr lang="en-US" sz="2100" b="1" dirty="0"/>
              <a:t>, </a:t>
            </a:r>
            <a:r>
              <a:rPr lang="en-US" sz="2100" dirty="0"/>
              <a:t>projects, journals, observations by faculty, comments by cooperating teachers, or videotapes) and from activities associated with teaching (such as lesson planning, identifying student readiness for instruction, creating appropriate assessments, reflecting on results of instruction with students, or communicating with parents, families, and school communities)</a:t>
            </a:r>
            <a:r>
              <a:rPr lang="en-US" sz="2100" dirty="0" smtClean="0"/>
              <a:t>.</a:t>
            </a:r>
            <a:endParaRPr lang="en-US" sz="2100" dirty="0"/>
          </a:p>
          <a:p>
            <a:pPr marL="68580" indent="0">
              <a:buNone/>
            </a:pPr>
            <a:r>
              <a:rPr lang="en-US" sz="2100" dirty="0" smtClean="0"/>
              <a:t>					TSPC </a:t>
            </a:r>
            <a:r>
              <a:rPr lang="en-US" sz="2100" dirty="0"/>
              <a:t>Professional Standards Manual</a:t>
            </a:r>
          </a:p>
          <a:p>
            <a:pPr marL="68580" indent="0">
              <a:buNone/>
            </a:pPr>
            <a:endParaRPr lang="en-US" dirty="0"/>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6</a:t>
            </a:fld>
            <a:endParaRPr lang="en-US"/>
          </a:p>
        </p:txBody>
      </p:sp>
    </p:spTree>
    <p:extLst>
      <p:ext uri="{BB962C8B-B14F-4D97-AF65-F5344CB8AC3E}">
        <p14:creationId xmlns:p14="http://schemas.microsoft.com/office/powerpoint/2010/main" xmlns="" val="612685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TSPC EXPECTATIONS</a:t>
            </a:r>
            <a:endParaRPr lang="en-US" dirty="0"/>
          </a:p>
        </p:txBody>
      </p:sp>
      <p:sp>
        <p:nvSpPr>
          <p:cNvPr id="3" name="Content Placeholder 2"/>
          <p:cNvSpPr>
            <a:spLocks noGrp="1"/>
          </p:cNvSpPr>
          <p:nvPr>
            <p:ph idx="1"/>
          </p:nvPr>
        </p:nvSpPr>
        <p:spPr>
          <a:xfrm>
            <a:off x="362811" y="1417638"/>
            <a:ext cx="8435383" cy="4479277"/>
          </a:xfrm>
        </p:spPr>
        <p:txBody>
          <a:bodyPr>
            <a:noAutofit/>
          </a:bodyPr>
          <a:lstStyle/>
          <a:p>
            <a:r>
              <a:rPr lang="en-US" sz="2400" dirty="0"/>
              <a:t>The unit uses information available from external sources such as state licensing exams, evaluations during an induction or </a:t>
            </a:r>
            <a:r>
              <a:rPr lang="en-US" sz="2400" dirty="0" smtClean="0"/>
              <a:t>mentoring </a:t>
            </a:r>
            <a:r>
              <a:rPr lang="en-US" sz="2400" dirty="0"/>
              <a:t>year, employer reports, follow-up studies or surveys, and state program reviews. </a:t>
            </a:r>
            <a:endParaRPr lang="en-US" sz="2400" dirty="0" smtClean="0"/>
          </a:p>
          <a:p>
            <a:r>
              <a:rPr lang="en-US" sz="2400" dirty="0" smtClean="0"/>
              <a:t>The </a:t>
            </a:r>
            <a:r>
              <a:rPr lang="en-US" sz="2400" dirty="0"/>
              <a:t>unit establishes scoring guides, which may be rubrics, for determining levels of candidate accomplishment and completion of their programs.</a:t>
            </a:r>
          </a:p>
          <a:p>
            <a:r>
              <a:rPr lang="en-US" sz="2400" dirty="0"/>
              <a:t>The unit uses results from candidate assessments to evaluate and make improvements in the unit, and its programs, courses, teaching, and field and clinical experiences</a:t>
            </a:r>
            <a:r>
              <a:rPr lang="en-US" sz="2400" dirty="0" smtClean="0"/>
              <a:t>.</a:t>
            </a:r>
            <a:endParaRPr lang="en-US" sz="2400" dirty="0"/>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7</a:t>
            </a:fld>
            <a:endParaRPr lang="en-US"/>
          </a:p>
        </p:txBody>
      </p:sp>
    </p:spTree>
    <p:extLst>
      <p:ext uri="{BB962C8B-B14F-4D97-AF65-F5344CB8AC3E}">
        <p14:creationId xmlns:p14="http://schemas.microsoft.com/office/powerpoint/2010/main" xmlns="" val="3743100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do you want a system to do</a:t>
            </a:r>
            <a:endParaRPr lang="en-US" dirty="0"/>
          </a:p>
        </p:txBody>
      </p:sp>
      <p:sp>
        <p:nvSpPr>
          <p:cNvPr id="3" name="Content Placeholder 2"/>
          <p:cNvSpPr>
            <a:spLocks noGrp="1"/>
          </p:cNvSpPr>
          <p:nvPr>
            <p:ph idx="1"/>
          </p:nvPr>
        </p:nvSpPr>
        <p:spPr>
          <a:xfrm>
            <a:off x="408164" y="1600201"/>
            <a:ext cx="8276652" cy="3733800"/>
          </a:xfrm>
        </p:spPr>
        <p:txBody>
          <a:bodyPr>
            <a:normAutofit lnSpcReduction="10000"/>
          </a:bodyPr>
          <a:lstStyle/>
          <a:p>
            <a:pPr>
              <a:buFont typeface="Wingdings" charset="0"/>
              <a:buChar char="ü"/>
            </a:pPr>
            <a:r>
              <a:rPr lang="en-US" sz="2800" dirty="0">
                <a:ea typeface="ＭＳ Ｐゴシック" charset="0"/>
                <a:cs typeface="ＭＳ Ｐゴシック" charset="0"/>
              </a:rPr>
              <a:t>Disaggregate data on individual </a:t>
            </a:r>
            <a:r>
              <a:rPr lang="en-US" sz="2800" u="sng" dirty="0">
                <a:ea typeface="ＭＳ Ｐゴシック" charset="0"/>
                <a:cs typeface="ＭＳ Ｐゴシック" charset="0"/>
              </a:rPr>
              <a:t>candidate</a:t>
            </a:r>
            <a:r>
              <a:rPr lang="en-US" sz="2800" dirty="0">
                <a:ea typeface="ＭＳ Ｐゴシック" charset="0"/>
                <a:cs typeface="ＭＳ Ｐゴシック" charset="0"/>
              </a:rPr>
              <a:t> progress and decisions</a:t>
            </a:r>
          </a:p>
          <a:p>
            <a:pPr>
              <a:buFont typeface="Wingdings" charset="0"/>
              <a:buChar char="ü"/>
            </a:pPr>
            <a:r>
              <a:rPr lang="en-US" sz="2800" dirty="0">
                <a:ea typeface="ＭＳ Ｐゴシック" charset="0"/>
                <a:cs typeface="ＭＳ Ｐゴシック" charset="0"/>
              </a:rPr>
              <a:t>Aggregate data on </a:t>
            </a:r>
            <a:r>
              <a:rPr lang="en-US" sz="2800" u="sng" dirty="0">
                <a:ea typeface="ＭＳ Ｐゴシック" charset="0"/>
                <a:cs typeface="ＭＳ Ｐゴシック" charset="0"/>
              </a:rPr>
              <a:t>candidates</a:t>
            </a:r>
            <a:r>
              <a:rPr lang="ja-JP" altLang="en-US" sz="2800" u="sng" dirty="0">
                <a:ea typeface="ＭＳ Ｐゴシック" charset="0"/>
                <a:cs typeface="ＭＳ Ｐゴシック" charset="0"/>
              </a:rPr>
              <a:t>’</a:t>
            </a:r>
            <a:r>
              <a:rPr lang="en-US" sz="2800" dirty="0">
                <a:ea typeface="ＭＳ Ｐゴシック" charset="0"/>
                <a:cs typeface="ＭＳ Ｐゴシック" charset="0"/>
              </a:rPr>
              <a:t> documentation of specific proficiencies </a:t>
            </a:r>
          </a:p>
          <a:p>
            <a:pPr>
              <a:buFont typeface="Wingdings" charset="0"/>
              <a:buChar char="ü"/>
            </a:pPr>
            <a:r>
              <a:rPr lang="en-US" sz="2800" dirty="0">
                <a:ea typeface="ＭＳ Ｐゴシック" charset="0"/>
                <a:cs typeface="ＭＳ Ｐゴシック" charset="0"/>
              </a:rPr>
              <a:t>Aggregate data on </a:t>
            </a:r>
            <a:r>
              <a:rPr lang="en-US" sz="2800" u="sng" dirty="0">
                <a:ea typeface="ＭＳ Ｐゴシック" charset="0"/>
                <a:cs typeface="ＭＳ Ｐゴシック" charset="0"/>
              </a:rPr>
              <a:t>program</a:t>
            </a:r>
            <a:r>
              <a:rPr lang="en-US" sz="2800" dirty="0">
                <a:ea typeface="ＭＳ Ｐゴシック" charset="0"/>
                <a:cs typeface="ＭＳ Ｐゴシック" charset="0"/>
              </a:rPr>
              <a:t> documentation of specific proficiencies</a:t>
            </a:r>
          </a:p>
          <a:p>
            <a:pPr>
              <a:buFont typeface="Wingdings" charset="0"/>
              <a:buChar char="ü"/>
            </a:pPr>
            <a:r>
              <a:rPr lang="en-US" sz="2800" dirty="0">
                <a:ea typeface="ＭＳ Ｐゴシック" charset="0"/>
                <a:cs typeface="ＭＳ Ｐゴシック" charset="0"/>
              </a:rPr>
              <a:t> Aggregate data on </a:t>
            </a:r>
            <a:r>
              <a:rPr lang="en-US" sz="2800" u="sng" dirty="0">
                <a:ea typeface="ＭＳ Ｐゴシック" charset="0"/>
                <a:cs typeface="ＭＳ Ｐゴシック" charset="0"/>
              </a:rPr>
              <a:t>candidate</a:t>
            </a:r>
            <a:r>
              <a:rPr lang="en-US" sz="2800" dirty="0">
                <a:ea typeface="ＭＳ Ｐゴシック" charset="0"/>
                <a:cs typeface="ＭＳ Ｐゴシック" charset="0"/>
              </a:rPr>
              <a:t> demographics, GPA, PRAXIS, field placement, cohort, year etc.</a:t>
            </a:r>
            <a:endParaRPr lang="en-US" dirty="0">
              <a:ea typeface="ＭＳ Ｐゴシック" charset="0"/>
              <a:cs typeface="ＭＳ Ｐゴシック" charset="0"/>
            </a:endParaRPr>
          </a:p>
          <a:p>
            <a:pPr marL="68580" indent="0">
              <a:buNone/>
            </a:pPr>
            <a:endParaRPr lang="en-US" dirty="0"/>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8</a:t>
            </a:fld>
            <a:endParaRPr lang="en-US"/>
          </a:p>
        </p:txBody>
      </p:sp>
    </p:spTree>
    <p:extLst>
      <p:ext uri="{BB962C8B-B14F-4D97-AF65-F5344CB8AC3E}">
        <p14:creationId xmlns:p14="http://schemas.microsoft.com/office/powerpoint/2010/main" xmlns="" val="345601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make it happen</a:t>
            </a:r>
            <a:endParaRPr lang="en-US" dirty="0"/>
          </a:p>
        </p:txBody>
      </p:sp>
      <p:sp>
        <p:nvSpPr>
          <p:cNvPr id="3" name="Content Placeholder 2"/>
          <p:cNvSpPr>
            <a:spLocks noGrp="1"/>
          </p:cNvSpPr>
          <p:nvPr>
            <p:ph idx="1"/>
          </p:nvPr>
        </p:nvSpPr>
        <p:spPr>
          <a:xfrm>
            <a:off x="685800" y="1600201"/>
            <a:ext cx="8203098" cy="3733800"/>
          </a:xfrm>
        </p:spPr>
        <p:txBody>
          <a:bodyPr>
            <a:noAutofit/>
          </a:bodyPr>
          <a:lstStyle/>
          <a:p>
            <a:r>
              <a:rPr lang="en-US" sz="2800" dirty="0"/>
              <a:t>Establish structures to guide and support the work around identification, quality, collection, and use of data to make decisions</a:t>
            </a:r>
            <a:r>
              <a:rPr lang="en-US" sz="2800" dirty="0" smtClean="0"/>
              <a:t>.</a:t>
            </a:r>
          </a:p>
          <a:p>
            <a:pPr lvl="1"/>
            <a:r>
              <a:rPr lang="en-US" sz="2400" dirty="0" smtClean="0"/>
              <a:t>Personnel, Purchased or Develop relational database</a:t>
            </a:r>
            <a:endParaRPr lang="en-US" sz="2400" dirty="0"/>
          </a:p>
          <a:p>
            <a:r>
              <a:rPr lang="en-US" sz="2800" dirty="0" smtClean="0"/>
              <a:t>Institutionalize </a:t>
            </a:r>
            <a:r>
              <a:rPr lang="en-US" sz="2800" dirty="0"/>
              <a:t>dedicated time for sharing </a:t>
            </a:r>
            <a:r>
              <a:rPr lang="en-US" sz="2800" dirty="0" smtClean="0"/>
              <a:t>results</a:t>
            </a:r>
          </a:p>
          <a:p>
            <a:r>
              <a:rPr lang="en-US" sz="2800" dirty="0" smtClean="0"/>
              <a:t>Involve Consortium (</a:t>
            </a:r>
            <a:r>
              <a:rPr lang="en-US" sz="2800" dirty="0"/>
              <a:t>including students) </a:t>
            </a:r>
            <a:endParaRPr lang="en-US" sz="2800" dirty="0" smtClean="0"/>
          </a:p>
          <a:p>
            <a:r>
              <a:rPr lang="en-US" sz="2800" dirty="0" smtClean="0"/>
              <a:t>Develop a secure </a:t>
            </a:r>
            <a:r>
              <a:rPr lang="en-US" sz="2800" dirty="0"/>
              <a:t>a</a:t>
            </a:r>
            <a:r>
              <a:rPr lang="en-US" sz="2800" dirty="0" smtClean="0"/>
              <a:t>ssessment </a:t>
            </a:r>
            <a:r>
              <a:rPr lang="en-US" sz="2800" dirty="0"/>
              <a:t>w</a:t>
            </a:r>
            <a:r>
              <a:rPr lang="en-US" sz="2800" dirty="0" smtClean="0"/>
              <a:t>ebsite for reports</a:t>
            </a:r>
          </a:p>
          <a:p>
            <a:r>
              <a:rPr lang="en-US" sz="2800" dirty="0" smtClean="0"/>
              <a:t>Develop a rule to guide how data results are used  </a:t>
            </a:r>
          </a:p>
        </p:txBody>
      </p:sp>
      <p:sp>
        <p:nvSpPr>
          <p:cNvPr id="4" name="Footer Placeholder 3"/>
          <p:cNvSpPr>
            <a:spLocks noGrp="1"/>
          </p:cNvSpPr>
          <p:nvPr>
            <p:ph type="ftr" sz="quarter" idx="11"/>
          </p:nvPr>
        </p:nvSpPr>
        <p:spPr/>
        <p:txBody>
          <a:bodyPr/>
          <a:lstStyle/>
          <a:p>
            <a:r>
              <a:rPr lang="en-US" smtClean="0"/>
              <a:t>Rosselli (2012)</a:t>
            </a:r>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9</a:t>
            </a:fld>
            <a:endParaRPr lang="en-US"/>
          </a:p>
        </p:txBody>
      </p:sp>
    </p:spTree>
    <p:extLst>
      <p:ext uri="{BB962C8B-B14F-4D97-AF65-F5344CB8AC3E}">
        <p14:creationId xmlns:p14="http://schemas.microsoft.com/office/powerpoint/2010/main" xmlns="" val="3416296910"/>
      </p:ext>
    </p:extLst>
  </p:cSld>
  <p:clrMapOvr>
    <a:masterClrMapping/>
  </p:clrMapOvr>
  <p:timing>
    <p:tnLst>
      <p:par>
        <p:cTn id="1" dur="indefinite" restart="never" nodeType="tmRoot"/>
      </p:par>
    </p:tnLst>
  </p:timing>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129</TotalTime>
  <Words>1151</Words>
  <Application>Microsoft Office PowerPoint</Application>
  <PresentationFormat>On-screen Show (4:3)</PresentationFormat>
  <Paragraphs>138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Urban Pop</vt:lpstr>
      <vt:lpstr>Assessment systems for TSPC Accreditation</vt:lpstr>
      <vt:lpstr>what TSPC Rule says…</vt:lpstr>
      <vt:lpstr>what TSPC Rule says…</vt:lpstr>
      <vt:lpstr>TSPC EXpECTATIONS</vt:lpstr>
      <vt:lpstr>Program Review Template</vt:lpstr>
      <vt:lpstr>UNIT REVIEW EXPECTATIONS</vt:lpstr>
      <vt:lpstr>TSPC EXPECTATIONS</vt:lpstr>
      <vt:lpstr>What do you want a system to do</vt:lpstr>
      <vt:lpstr>How to make it happen</vt:lpstr>
      <vt:lpstr>HOW TO MAKE IT HAPPEN</vt:lpstr>
      <vt:lpstr>EXAMPLES</vt:lpstr>
      <vt:lpstr>Design process</vt:lpstr>
      <vt:lpstr>Design principles</vt:lpstr>
      <vt:lpstr>A metaphor…</vt:lpstr>
      <vt:lpstr>KEEP IN MIND…</vt:lpstr>
      <vt:lpstr>Keep in mind</vt:lpstr>
      <vt:lpstr>QUESTIONS FOR OUR PANELISTS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systems for TSPC Accreditation</dc:title>
  <dc:creator>Hilda Rosselli</dc:creator>
  <cp:lastModifiedBy>Keith Menk</cp:lastModifiedBy>
  <cp:revision>10</cp:revision>
  <cp:lastPrinted>2012-01-12T15:08:14Z</cp:lastPrinted>
  <dcterms:created xsi:type="dcterms:W3CDTF">2012-01-11T15:11:42Z</dcterms:created>
  <dcterms:modified xsi:type="dcterms:W3CDTF">2012-01-12T17:52:16Z</dcterms:modified>
</cp:coreProperties>
</file>